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0"/>
  </p:handoutMasterIdLst>
  <p:sldIdLst>
    <p:sldId id="288" r:id="rId2"/>
    <p:sldId id="290" r:id="rId3"/>
    <p:sldId id="291" r:id="rId4"/>
    <p:sldId id="260" r:id="rId5"/>
    <p:sldId id="261" r:id="rId6"/>
    <p:sldId id="262" r:id="rId7"/>
    <p:sldId id="263" r:id="rId8"/>
    <p:sldId id="264" r:id="rId9"/>
    <p:sldId id="265" r:id="rId10"/>
    <p:sldId id="266" r:id="rId11"/>
    <p:sldId id="275" r:id="rId12"/>
    <p:sldId id="277" r:id="rId13"/>
    <p:sldId id="278" r:id="rId14"/>
    <p:sldId id="279" r:id="rId15"/>
    <p:sldId id="280" r:id="rId16"/>
    <p:sldId id="281" r:id="rId17"/>
    <p:sldId id="289" r:id="rId18"/>
    <p:sldId id="29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0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8957C3-13C2-49FF-8FCF-77FF157210B2}" type="datetimeFigureOut">
              <a:rPr lang="en-US" smtClean="0"/>
              <a:pPr/>
              <a:t>21-Sep-12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298604-0CA2-4A94-BCB6-93DED953A33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450116D-CE4C-47A9-87D3-6ADD73E4F863}" type="datetimeFigureOut">
              <a:rPr lang="en-US" smtClean="0"/>
              <a:pPr/>
              <a:t>21-Sep-12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450116D-CE4C-47A9-87D3-6ADD73E4F863}" type="datetimeFigureOut">
              <a:rPr lang="en-US" smtClean="0"/>
              <a:pPr/>
              <a:t>21-Sep-12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450116D-CE4C-47A9-87D3-6ADD73E4F863}" type="datetimeFigureOut">
              <a:rPr lang="en-US" smtClean="0"/>
              <a:pPr/>
              <a:t>21-Sep-12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450116D-CE4C-47A9-87D3-6ADD73E4F863}" type="datetimeFigureOut">
              <a:rPr lang="en-US" smtClean="0"/>
              <a:pPr/>
              <a:t>21-Sep-12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0116D-CE4C-47A9-87D3-6ADD73E4F863}" type="datetimeFigureOut">
              <a:rPr lang="en-US" smtClean="0"/>
              <a:pPr/>
              <a:t>21-Sep-12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450116D-CE4C-47A9-87D3-6ADD73E4F863}" type="datetimeFigureOut">
              <a:rPr lang="en-US" smtClean="0"/>
              <a:pPr/>
              <a:t>21-Sep-12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450116D-CE4C-47A9-87D3-6ADD73E4F863}" type="datetimeFigureOut">
              <a:rPr lang="en-US" smtClean="0"/>
              <a:pPr/>
              <a:t>21-Sep-12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450116D-CE4C-47A9-87D3-6ADD73E4F863}" type="datetimeFigureOut">
              <a:rPr lang="en-US" smtClean="0"/>
              <a:pPr/>
              <a:t>21-Sep-12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0116D-CE4C-47A9-87D3-6ADD73E4F863}" type="datetimeFigureOut">
              <a:rPr lang="en-US" smtClean="0"/>
              <a:pPr/>
              <a:t>21-Sep-12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0116D-CE4C-47A9-87D3-6ADD73E4F863}" type="datetimeFigureOut">
              <a:rPr lang="en-US" smtClean="0"/>
              <a:pPr/>
              <a:t>21-Sep-12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0116D-CE4C-47A9-87D3-6ADD73E4F863}" type="datetimeFigureOut">
              <a:rPr lang="en-US" smtClean="0"/>
              <a:pPr/>
              <a:t>21-Sep-12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C33E4-2228-47AA-B733-275154C3D0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0116D-CE4C-47A9-87D3-6ADD73E4F863}" type="datetimeFigureOut">
              <a:rPr lang="en-US" smtClean="0"/>
              <a:pPr/>
              <a:t>21-Sep-12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C33E4-2228-47AA-B733-275154C3D0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470025"/>
          </a:xfrm>
        </p:spPr>
        <p:txBody>
          <a:bodyPr>
            <a:normAutofit fontScale="90000"/>
          </a:bodyPr>
          <a:lstStyle/>
          <a:p>
            <a:r>
              <a:rPr lang="en-IN" sz="4000" dirty="0" smtClean="0">
                <a:solidFill>
                  <a:srgbClr val="FF0000"/>
                </a:solidFill>
                <a:latin typeface="Times New Roman" pitchFamily="18" charset="0"/>
                <a:cs typeface="Times New Roman" pitchFamily="18" charset="0"/>
              </a:rPr>
              <a:t>OBJECTIVES OF MEWAR UNIVERSITY COLLABORATIONS</a:t>
            </a:r>
            <a:endParaRPr lang="en-IN" sz="40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81000" y="2362200"/>
            <a:ext cx="8511480" cy="3886200"/>
          </a:xfrm>
        </p:spPr>
        <p:txBody>
          <a:bodyPr>
            <a:noAutofit/>
          </a:bodyPr>
          <a:lstStyle/>
          <a:p>
            <a:pPr algn="l">
              <a:buFont typeface="Arial" charset="0"/>
              <a:buChar char="•"/>
            </a:pPr>
            <a:r>
              <a:rPr lang="en-IN" sz="2400" b="1" dirty="0" smtClean="0">
                <a:solidFill>
                  <a:schemeClr val="tx1"/>
                </a:solidFill>
                <a:latin typeface="Times New Roman" pitchFamily="18" charset="0"/>
                <a:cs typeface="Times New Roman" pitchFamily="18" charset="0"/>
              </a:rPr>
              <a:t>With Institutions for short term training and in house training for a semester and Research and Development Centre</a:t>
            </a:r>
          </a:p>
          <a:p>
            <a:pPr algn="l">
              <a:buFont typeface="Arial" charset="0"/>
              <a:buChar char="•"/>
            </a:pPr>
            <a:endParaRPr lang="en-IN" sz="2400" b="1" dirty="0" smtClean="0">
              <a:solidFill>
                <a:schemeClr val="tx1"/>
              </a:solidFill>
              <a:latin typeface="Times New Roman" pitchFamily="18" charset="0"/>
              <a:cs typeface="Times New Roman" pitchFamily="18" charset="0"/>
            </a:endParaRPr>
          </a:p>
          <a:p>
            <a:pPr algn="l">
              <a:buFont typeface="Arial" charset="0"/>
              <a:buChar char="•"/>
            </a:pPr>
            <a:r>
              <a:rPr lang="en-IN" sz="2400" b="1" dirty="0" smtClean="0">
                <a:solidFill>
                  <a:schemeClr val="tx1"/>
                </a:solidFill>
                <a:latin typeface="Times New Roman" pitchFamily="18" charset="0"/>
                <a:cs typeface="Times New Roman" pitchFamily="18" charset="0"/>
              </a:rPr>
              <a:t>With Govt. Organisations for short term training and in house training for a semester</a:t>
            </a:r>
          </a:p>
          <a:p>
            <a:pPr algn="l">
              <a:buFont typeface="Arial" charset="0"/>
              <a:buChar char="•"/>
            </a:pPr>
            <a:endParaRPr lang="en-IN" sz="2400" b="1" dirty="0" smtClean="0">
              <a:solidFill>
                <a:schemeClr val="tx1"/>
              </a:solidFill>
              <a:latin typeface="Times New Roman" pitchFamily="18" charset="0"/>
              <a:cs typeface="Times New Roman" pitchFamily="18" charset="0"/>
            </a:endParaRPr>
          </a:p>
          <a:p>
            <a:pPr algn="l">
              <a:buFont typeface="Arial" charset="0"/>
              <a:buChar char="•"/>
            </a:pPr>
            <a:r>
              <a:rPr lang="en-IN" sz="2400" b="1" dirty="0" smtClean="0">
                <a:solidFill>
                  <a:schemeClr val="tx1"/>
                </a:solidFill>
                <a:latin typeface="Times New Roman" pitchFamily="18" charset="0"/>
                <a:cs typeface="Times New Roman" pitchFamily="18" charset="0"/>
              </a:rPr>
              <a:t> With Industries for short term training and in house training for a semester</a:t>
            </a:r>
            <a:endParaRPr lang="en-IN" sz="2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rPr>
              <a:t>DLT STRUCTURE</a:t>
            </a:r>
            <a:endParaRPr lang="en-US" dirty="0">
              <a:solidFill>
                <a:srgbClr val="FF0000"/>
              </a:solidFill>
            </a:endParaRPr>
          </a:p>
        </p:txBody>
      </p:sp>
      <p:sp>
        <p:nvSpPr>
          <p:cNvPr id="3" name="Content Placeholder 2"/>
          <p:cNvSpPr>
            <a:spLocks noGrp="1"/>
          </p:cNvSpPr>
          <p:nvPr>
            <p:ph idx="1"/>
          </p:nvPr>
        </p:nvSpPr>
        <p:spPr>
          <a:xfrm>
            <a:off x="457200" y="1143000"/>
            <a:ext cx="8229600" cy="5486400"/>
          </a:xfrm>
        </p:spPr>
        <p:txBody>
          <a:bodyPr>
            <a:noAutofit/>
          </a:bodyPr>
          <a:lstStyle/>
          <a:p>
            <a:r>
              <a:rPr lang="en-US" sz="1100" b="1" dirty="0" smtClean="0">
                <a:latin typeface="Times New Roman" pitchFamily="18" charset="0"/>
                <a:cs typeface="Times New Roman" pitchFamily="18" charset="0"/>
              </a:rPr>
              <a:t>First Semester</a:t>
            </a:r>
          </a:p>
          <a:p>
            <a:r>
              <a:rPr lang="en-US" sz="1100" b="1" dirty="0" smtClean="0">
                <a:latin typeface="Times New Roman" pitchFamily="18" charset="0"/>
                <a:cs typeface="Times New Roman" pitchFamily="18" charset="0"/>
              </a:rPr>
              <a:t> </a:t>
            </a:r>
          </a:p>
          <a:p>
            <a:r>
              <a:rPr lang="en-US" sz="1100" b="1" dirty="0" smtClean="0">
                <a:latin typeface="Times New Roman" pitchFamily="18" charset="0"/>
                <a:cs typeface="Times New Roman" pitchFamily="18" charset="0"/>
              </a:rPr>
              <a:t>DLT-101: Fundamentals of Illuminating Technology (4 Credits)</a:t>
            </a:r>
          </a:p>
          <a:p>
            <a:r>
              <a:rPr lang="en-US" sz="1100" b="1" dirty="0" smtClean="0">
                <a:latin typeface="Times New Roman" pitchFamily="18" charset="0"/>
                <a:cs typeface="Times New Roman" pitchFamily="18" charset="0"/>
              </a:rPr>
              <a:t>DLT-102: Solar Active and Passive Buildings and Conservation (4 Credits)</a:t>
            </a:r>
          </a:p>
          <a:p>
            <a:r>
              <a:rPr lang="en-US" sz="1100" b="1" dirty="0" smtClean="0">
                <a:latin typeface="Times New Roman" pitchFamily="18" charset="0"/>
                <a:cs typeface="Times New Roman" pitchFamily="18" charset="0"/>
              </a:rPr>
              <a:t>DLT-103: Fundamentals of Energy and Lighting Management (4  Credits)</a:t>
            </a:r>
          </a:p>
          <a:p>
            <a:pPr>
              <a:buNone/>
            </a:pPr>
            <a:endParaRPr lang="en-US" sz="1100" b="1" dirty="0" smtClean="0">
              <a:latin typeface="Times New Roman" pitchFamily="18" charset="0"/>
              <a:cs typeface="Times New Roman" pitchFamily="18" charset="0"/>
            </a:endParaRPr>
          </a:p>
          <a:p>
            <a:r>
              <a:rPr lang="en-US" sz="1100" b="1" dirty="0" smtClean="0">
                <a:latin typeface="Times New Roman" pitchFamily="18" charset="0"/>
                <a:cs typeface="Times New Roman" pitchFamily="18" charset="0"/>
              </a:rPr>
              <a:t>Second Semester  </a:t>
            </a:r>
          </a:p>
          <a:p>
            <a:r>
              <a:rPr lang="en-US" sz="1100" b="1" dirty="0" smtClean="0">
                <a:latin typeface="Times New Roman" pitchFamily="18" charset="0"/>
                <a:cs typeface="Times New Roman" pitchFamily="18" charset="0"/>
              </a:rPr>
              <a:t> </a:t>
            </a:r>
          </a:p>
          <a:p>
            <a:r>
              <a:rPr lang="en-US" sz="1100" b="1" dirty="0" smtClean="0">
                <a:latin typeface="Times New Roman" pitchFamily="18" charset="0"/>
                <a:cs typeface="Times New Roman" pitchFamily="18" charset="0"/>
              </a:rPr>
              <a:t>DLT-201: Light Auditing and Lighting Measurement Lab (2 Credits)</a:t>
            </a:r>
          </a:p>
          <a:p>
            <a:r>
              <a:rPr lang="en-US" sz="1100" b="1" dirty="0" smtClean="0">
                <a:latin typeface="Times New Roman" pitchFamily="18" charset="0"/>
                <a:cs typeface="Times New Roman" pitchFamily="18" charset="0"/>
              </a:rPr>
              <a:t>DLT-202: Green Building and Day Lighting (4 Credits)</a:t>
            </a:r>
          </a:p>
          <a:p>
            <a:r>
              <a:rPr lang="en-US" sz="1100" b="1" dirty="0" smtClean="0">
                <a:latin typeface="Times New Roman" pitchFamily="18" charset="0"/>
                <a:cs typeface="Times New Roman" pitchFamily="18" charset="0"/>
              </a:rPr>
              <a:t>DLT-203: Integrated Lighting Design (4 Credits)</a:t>
            </a:r>
          </a:p>
          <a:p>
            <a:r>
              <a:rPr lang="en-US" sz="1100" b="1" dirty="0" smtClean="0">
                <a:latin typeface="Times New Roman" pitchFamily="18" charset="0"/>
                <a:cs typeface="Times New Roman" pitchFamily="18" charset="0"/>
              </a:rPr>
              <a:t>DLT-204: Solid State Lighting and Controls (4 Credits)</a:t>
            </a:r>
          </a:p>
          <a:p>
            <a:endParaRPr lang="en-US" sz="1100" b="1" dirty="0" smtClean="0">
              <a:latin typeface="Times New Roman" pitchFamily="18" charset="0"/>
              <a:cs typeface="Times New Roman" pitchFamily="18" charset="0"/>
            </a:endParaRPr>
          </a:p>
          <a:p>
            <a:r>
              <a:rPr lang="en-US" sz="1100" b="1" dirty="0" smtClean="0">
                <a:latin typeface="Times New Roman" pitchFamily="18" charset="0"/>
                <a:cs typeface="Times New Roman" pitchFamily="18" charset="0"/>
              </a:rPr>
              <a:t>Third/Fourth Semester   </a:t>
            </a:r>
          </a:p>
          <a:p>
            <a:r>
              <a:rPr lang="en-US" sz="1100" b="1" dirty="0" smtClean="0">
                <a:latin typeface="Times New Roman" pitchFamily="18" charset="0"/>
                <a:cs typeface="Times New Roman" pitchFamily="18" charset="0"/>
              </a:rPr>
              <a:t> </a:t>
            </a:r>
          </a:p>
          <a:p>
            <a:r>
              <a:rPr lang="en-US" sz="1100" b="1" dirty="0" smtClean="0">
                <a:latin typeface="Times New Roman" pitchFamily="18" charset="0"/>
                <a:cs typeface="Times New Roman" pitchFamily="18" charset="0"/>
              </a:rPr>
              <a:t>DLT-301: Commercial Lighting Controls (4 Credits)</a:t>
            </a:r>
          </a:p>
          <a:p>
            <a:pPr fontAlgn="t"/>
            <a:r>
              <a:rPr lang="en-US" sz="1100" b="1" dirty="0" smtClean="0">
                <a:latin typeface="Times New Roman" pitchFamily="18" charset="0"/>
                <a:cs typeface="Times New Roman" pitchFamily="18" charset="0"/>
              </a:rPr>
              <a:t>DLT-302: LEDs and Energy Efficient Lighting (4 Credits)</a:t>
            </a:r>
          </a:p>
          <a:p>
            <a:pPr fontAlgn="ctr"/>
            <a:r>
              <a:rPr lang="en-US" sz="1100" b="1" dirty="0" smtClean="0">
                <a:latin typeface="Times New Roman" pitchFamily="18" charset="0"/>
                <a:cs typeface="Times New Roman" pitchFamily="18" charset="0"/>
              </a:rPr>
              <a:t>DLT-303: Hospitality Lighting System and Trends (4 Credits)</a:t>
            </a:r>
          </a:p>
          <a:p>
            <a:pPr fontAlgn="t"/>
            <a:r>
              <a:rPr lang="en-US" sz="1100" b="1" dirty="0" smtClean="0">
                <a:latin typeface="Times New Roman" pitchFamily="18" charset="0"/>
                <a:cs typeface="Times New Roman" pitchFamily="18" charset="0"/>
              </a:rPr>
              <a:t> </a:t>
            </a:r>
          </a:p>
          <a:p>
            <a:r>
              <a:rPr lang="en-US" sz="1100" b="1" dirty="0" smtClean="0">
                <a:latin typeface="Times New Roman" pitchFamily="18" charset="0"/>
                <a:cs typeface="Times New Roman" pitchFamily="18" charset="0"/>
              </a:rPr>
              <a:t>Third/Fourth Semester  </a:t>
            </a:r>
          </a:p>
          <a:p>
            <a:endParaRPr lang="en-US" sz="1100" b="1" dirty="0" smtClean="0">
              <a:latin typeface="Times New Roman" pitchFamily="18" charset="0"/>
              <a:cs typeface="Times New Roman" pitchFamily="18" charset="0"/>
            </a:endParaRPr>
          </a:p>
          <a:p>
            <a:r>
              <a:rPr lang="en-US" sz="1100" b="1" dirty="0" smtClean="0">
                <a:latin typeface="Times New Roman" pitchFamily="18" charset="0"/>
                <a:cs typeface="Times New Roman" pitchFamily="18" charset="0"/>
              </a:rPr>
              <a:t>DLT-401: Industrial Training/Project (16 Credits)</a:t>
            </a:r>
          </a:p>
          <a:p>
            <a:r>
              <a:rPr lang="en-US" sz="1100" b="1" dirty="0" smtClean="0">
                <a:latin typeface="Times New Roman" pitchFamily="18" charset="0"/>
                <a:cs typeface="Times New Roman" pitchFamily="18" charset="0"/>
              </a:rPr>
              <a:t>DLT-402:Comprehensive Academic and General Proficiency Viva-Voce (4 Credits)                </a:t>
            </a:r>
          </a:p>
          <a:p>
            <a:pPr fontAlgn="t"/>
            <a:endParaRPr lang="en-US" sz="1100" b="1" dirty="0" smtClean="0">
              <a:latin typeface="Times New Roman" pitchFamily="18" charset="0"/>
              <a:cs typeface="Times New Roman" pitchFamily="18" charset="0"/>
            </a:endParaRPr>
          </a:p>
          <a:p>
            <a:r>
              <a:rPr lang="en-US" sz="1100" b="1" dirty="0" smtClean="0">
                <a:latin typeface="Times New Roman" pitchFamily="18" charset="0"/>
                <a:cs typeface="Times New Roman" pitchFamily="18" charset="0"/>
              </a:rPr>
              <a:t>Fee of the </a:t>
            </a:r>
            <a:r>
              <a:rPr lang="en-US" sz="1100" b="1" dirty="0" err="1" smtClean="0">
                <a:latin typeface="Times New Roman" pitchFamily="18" charset="0"/>
                <a:cs typeface="Times New Roman" pitchFamily="18" charset="0"/>
              </a:rPr>
              <a:t>Programme</a:t>
            </a:r>
            <a:r>
              <a:rPr lang="en-US" sz="1100" b="1" dirty="0" smtClean="0">
                <a:latin typeface="Times New Roman" pitchFamily="18" charset="0"/>
                <a:cs typeface="Times New Roman" pitchFamily="18" charset="0"/>
              </a:rPr>
              <a:t>:</a:t>
            </a:r>
          </a:p>
          <a:p>
            <a:endParaRPr lang="en-US" sz="1100" b="1" dirty="0" smtClean="0">
              <a:latin typeface="Times New Roman" pitchFamily="18" charset="0"/>
              <a:cs typeface="Times New Roman" pitchFamily="18" charset="0"/>
            </a:endParaRPr>
          </a:p>
          <a:p>
            <a:r>
              <a:rPr lang="en-US" sz="1100" b="1" dirty="0" smtClean="0">
                <a:latin typeface="Times New Roman" pitchFamily="18" charset="0"/>
                <a:cs typeface="Times New Roman" pitchFamily="18" charset="0"/>
              </a:rPr>
              <a:t>The fee of the </a:t>
            </a:r>
            <a:r>
              <a:rPr lang="en-US" sz="1100" b="1" dirty="0" err="1" smtClean="0">
                <a:latin typeface="Times New Roman" pitchFamily="18" charset="0"/>
                <a:cs typeface="Times New Roman" pitchFamily="18" charset="0"/>
              </a:rPr>
              <a:t>programme</a:t>
            </a:r>
            <a:r>
              <a:rPr lang="en-US" sz="1100" b="1" dirty="0" smtClean="0">
                <a:latin typeface="Times New Roman" pitchFamily="18" charset="0"/>
                <a:cs typeface="Times New Roman" pitchFamily="18" charset="0"/>
              </a:rPr>
              <a:t> is Rs. 10000 per semester.</a:t>
            </a:r>
          </a:p>
          <a:p>
            <a:pPr fontAlgn="t"/>
            <a:endParaRPr lang="en-US" sz="1100" b="1" dirty="0" smtClean="0">
              <a:latin typeface="Times New Roman" pitchFamily="18" charset="0"/>
              <a:cs typeface="Times New Roman" pitchFamily="18" charset="0"/>
            </a:endParaRPr>
          </a:p>
          <a:p>
            <a:endParaRPr lang="en-US" sz="11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IFVT Mumbai</a:t>
            </a:r>
            <a:br>
              <a:rPr lang="en-GB" b="1" dirty="0" smtClean="0">
                <a:solidFill>
                  <a:srgbClr val="FF0000"/>
                </a:solidFill>
                <a:latin typeface="Times New Roman" pitchFamily="18" charset="0"/>
                <a:cs typeface="Times New Roman" pitchFamily="18" charset="0"/>
              </a:rPr>
            </a:br>
            <a:endParaRPr lang="en-US"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Times New Roman" pitchFamily="18" charset="0"/>
                <a:cs typeface="Times New Roman" pitchFamily="18" charset="0"/>
              </a:rPr>
              <a:t>The Institute of Film and Video Technology (IFVT) shall offer the following courses as approved by the </a:t>
            </a:r>
            <a:r>
              <a:rPr lang="en-US" b="1" dirty="0" err="1" smtClean="0">
                <a:latin typeface="Times New Roman" pitchFamily="18" charset="0"/>
                <a:cs typeface="Times New Roman" pitchFamily="18" charset="0"/>
              </a:rPr>
              <a:t>Mewar</a:t>
            </a:r>
            <a:r>
              <a:rPr lang="en-US" b="1" dirty="0" smtClean="0">
                <a:latin typeface="Times New Roman" pitchFamily="18" charset="0"/>
                <a:cs typeface="Times New Roman" pitchFamily="18" charset="0"/>
              </a:rPr>
              <a:t> University in two phases:</a:t>
            </a:r>
          </a:p>
          <a:p>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Phase-1:</a:t>
            </a:r>
          </a:p>
          <a:p>
            <a:pPr>
              <a:buNone/>
            </a:pPr>
            <a:r>
              <a:rPr lang="en-US" b="1" dirty="0" smtClean="0">
                <a:latin typeface="Times New Roman" pitchFamily="18" charset="0"/>
                <a:cs typeface="Times New Roman" pitchFamily="18" charset="0"/>
              </a:rPr>
              <a:t>                    </a:t>
            </a:r>
          </a:p>
          <a:p>
            <a:pPr lvl="0"/>
            <a:r>
              <a:rPr lang="en-US" b="1" dirty="0" smtClean="0">
                <a:latin typeface="Times New Roman" pitchFamily="18" charset="0"/>
                <a:cs typeface="Times New Roman" pitchFamily="18" charset="0"/>
              </a:rPr>
              <a:t>An Awareness </a:t>
            </a:r>
            <a:r>
              <a:rPr lang="en-US" b="1" dirty="0" err="1" smtClean="0">
                <a:latin typeface="Times New Roman" pitchFamily="18" charset="0"/>
                <a:cs typeface="Times New Roman" pitchFamily="18" charset="0"/>
              </a:rPr>
              <a:t>Programme</a:t>
            </a:r>
            <a:r>
              <a:rPr lang="en-US" b="1" dirty="0" smtClean="0">
                <a:latin typeface="Times New Roman" pitchFamily="18" charset="0"/>
                <a:cs typeface="Times New Roman" pitchFamily="18" charset="0"/>
              </a:rPr>
              <a:t> on Cinema Production (10 days): Fee Rs. 5000/-</a:t>
            </a:r>
          </a:p>
          <a:p>
            <a:pPr lvl="0"/>
            <a:r>
              <a:rPr lang="en-US" b="1" dirty="0" smtClean="0">
                <a:latin typeface="Times New Roman" pitchFamily="18" charset="0"/>
                <a:cs typeface="Times New Roman" pitchFamily="18" charset="0"/>
              </a:rPr>
              <a:t>An Integrated Certificate </a:t>
            </a:r>
            <a:r>
              <a:rPr lang="en-US" b="1" dirty="0" err="1" smtClean="0">
                <a:latin typeface="Times New Roman" pitchFamily="18" charset="0"/>
                <a:cs typeface="Times New Roman" pitchFamily="18" charset="0"/>
              </a:rPr>
              <a:t>Programme</a:t>
            </a:r>
            <a:r>
              <a:rPr lang="en-US" b="1" dirty="0" smtClean="0">
                <a:latin typeface="Times New Roman" pitchFamily="18" charset="0"/>
                <a:cs typeface="Times New Roman" pitchFamily="18" charset="0"/>
              </a:rPr>
              <a:t> On Cinema Technology (3 months): Fee Rs. 15000/-</a:t>
            </a:r>
          </a:p>
          <a:p>
            <a:pPr lvl="0"/>
            <a:r>
              <a:rPr lang="en-US" b="1" dirty="0" smtClean="0">
                <a:latin typeface="Times New Roman" pitchFamily="18" charset="0"/>
                <a:cs typeface="Times New Roman" pitchFamily="18" charset="0"/>
              </a:rPr>
              <a:t>Integrated Diploma in Cinema Technology (1 year), Fee Rs. 25000/-  </a:t>
            </a:r>
          </a:p>
          <a:p>
            <a:pPr lvl="0"/>
            <a:r>
              <a:rPr lang="en-US" b="1" dirty="0" smtClean="0">
                <a:latin typeface="Times New Roman" pitchFamily="18" charset="0"/>
                <a:cs typeface="Times New Roman" pitchFamily="18" charset="0"/>
              </a:rPr>
              <a:t>Doctor in Philosophy (Ph. D.): Fee Rs. 1.5 </a:t>
            </a:r>
            <a:r>
              <a:rPr lang="en-US" b="1" dirty="0" err="1" smtClean="0">
                <a:latin typeface="Times New Roman" pitchFamily="18" charset="0"/>
                <a:cs typeface="Times New Roman" pitchFamily="18" charset="0"/>
              </a:rPr>
              <a:t>Lakh</a:t>
            </a:r>
            <a:r>
              <a:rPr lang="en-US" b="1" dirty="0" smtClean="0">
                <a:latin typeface="Times New Roman" pitchFamily="18" charset="0"/>
                <a:cs typeface="Times New Roman" pitchFamily="18" charset="0"/>
              </a:rPr>
              <a:t> for three years                                                      </a:t>
            </a:r>
          </a:p>
          <a:p>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Phase-2:</a:t>
            </a:r>
          </a:p>
          <a:p>
            <a:endParaRPr lang="en-US" b="1" dirty="0" smtClean="0">
              <a:latin typeface="Times New Roman" pitchFamily="18" charset="0"/>
              <a:cs typeface="Times New Roman" pitchFamily="18" charset="0"/>
            </a:endParaRPr>
          </a:p>
          <a:p>
            <a:pPr lvl="0"/>
            <a:r>
              <a:rPr lang="en-US" b="1" dirty="0" smtClean="0">
                <a:latin typeface="Times New Roman" pitchFamily="18" charset="0"/>
                <a:cs typeface="Times New Roman" pitchFamily="18" charset="0"/>
              </a:rPr>
              <a:t>Bachelor in Cinema (B.CN) with specialization in Direction, Cinematography, Screen Play Writing,   Editing,  </a:t>
            </a:r>
            <a:r>
              <a:rPr lang="en-US" b="1" dirty="0" err="1" smtClean="0">
                <a:latin typeface="Times New Roman" pitchFamily="18" charset="0"/>
                <a:cs typeface="Times New Roman" pitchFamily="18" charset="0"/>
              </a:rPr>
              <a:t>Audiography</a:t>
            </a:r>
            <a:r>
              <a:rPr lang="en-US" b="1" dirty="0" smtClean="0">
                <a:latin typeface="Times New Roman" pitchFamily="18" charset="0"/>
                <a:cs typeface="Times New Roman" pitchFamily="18" charset="0"/>
              </a:rPr>
              <a:t>, and   Acting: Fee Rs. 40000 for three years</a:t>
            </a:r>
          </a:p>
          <a:p>
            <a:pPr lvl="0"/>
            <a:r>
              <a:rPr lang="en-US" b="1" dirty="0" smtClean="0">
                <a:latin typeface="Times New Roman" pitchFamily="18" charset="0"/>
                <a:cs typeface="Times New Roman" pitchFamily="18" charset="0"/>
              </a:rPr>
              <a:t>Masters in Cinema (M.CN): Fee Rs. 30000 for two years</a:t>
            </a:r>
          </a:p>
          <a:p>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GB" b="1" dirty="0" smtClean="0">
                <a:solidFill>
                  <a:srgbClr val="FF0000"/>
                </a:solidFill>
                <a:latin typeface="Times New Roman" pitchFamily="18" charset="0"/>
                <a:cs typeface="Times New Roman" pitchFamily="18" charset="0"/>
              </a:rPr>
              <a:t>ITDC, Govt. of India</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Skill Training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under </a:t>
            </a:r>
            <a:r>
              <a:rPr lang="en-US" dirty="0" err="1" smtClean="0">
                <a:latin typeface="Times New Roman" pitchFamily="18" charset="0"/>
                <a:cs typeface="Times New Roman" pitchFamily="18" charset="0"/>
              </a:rPr>
              <a:t>Hunar</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Rozgar</a:t>
            </a:r>
            <a:r>
              <a:rPr lang="en-US" dirty="0" smtClean="0">
                <a:latin typeface="Times New Roman" pitchFamily="18" charset="0"/>
                <a:cs typeface="Times New Roman" pitchFamily="18" charset="0"/>
              </a:rPr>
              <a:t> Jointly with ITDC</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Food &amp; Beverages Service</a:t>
            </a:r>
          </a:p>
          <a:p>
            <a:r>
              <a:rPr lang="en-US" dirty="0" smtClean="0">
                <a:latin typeface="Times New Roman" pitchFamily="18" charset="0"/>
                <a:cs typeface="Times New Roman" pitchFamily="18" charset="0"/>
              </a:rPr>
              <a:t>Food Production</a:t>
            </a:r>
          </a:p>
          <a:p>
            <a:r>
              <a:rPr lang="en-US" dirty="0" smtClean="0">
                <a:latin typeface="Times New Roman" pitchFamily="18" charset="0"/>
                <a:cs typeface="Times New Roman" pitchFamily="18" charset="0"/>
              </a:rPr>
              <a:t>House Keeping</a:t>
            </a:r>
          </a:p>
          <a:p>
            <a:r>
              <a:rPr lang="en-US" dirty="0" smtClean="0">
                <a:latin typeface="Times New Roman" pitchFamily="18" charset="0"/>
                <a:cs typeface="Times New Roman" pitchFamily="18" charset="0"/>
              </a:rPr>
              <a:t>Bakery and Patisserie</a:t>
            </a:r>
          </a:p>
          <a:p>
            <a:pPr>
              <a:buNone/>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96962"/>
          </a:xfrm>
        </p:spPr>
        <p:txBody>
          <a:bodyPr>
            <a:noAutofit/>
          </a:bodyPr>
          <a:lstStyle/>
          <a:p>
            <a:r>
              <a:rPr lang="en-US" sz="3200" b="1" dirty="0" smtClean="0">
                <a:solidFill>
                  <a:srgbClr val="FF0000"/>
                </a:solidFill>
                <a:latin typeface="Times New Roman" pitchFamily="18" charset="0"/>
                <a:cs typeface="Times New Roman" pitchFamily="18" charset="0"/>
              </a:rPr>
              <a:t>Footwear Design &amp; Development Institute (</a:t>
            </a:r>
            <a:r>
              <a:rPr lang="en-GB" sz="3200" b="1" dirty="0" smtClean="0">
                <a:solidFill>
                  <a:srgbClr val="FF0000"/>
                </a:solidFill>
                <a:latin typeface="Times New Roman" pitchFamily="18" charset="0"/>
                <a:cs typeface="Times New Roman" pitchFamily="18" charset="0"/>
              </a:rPr>
              <a:t>FDDI) , Govt. of India</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Certificate, Diploma, </a:t>
            </a:r>
            <a:r>
              <a:rPr lang="en-US" dirty="0" err="1" smtClean="0">
                <a:latin typeface="Times New Roman" pitchFamily="18" charset="0"/>
                <a:cs typeface="Times New Roman" pitchFamily="18" charset="0"/>
              </a:rPr>
              <a:t>B.Tech</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M.Tech</a:t>
            </a:r>
            <a:r>
              <a:rPr lang="en-US" dirty="0" smtClean="0">
                <a:latin typeface="Times New Roman" pitchFamily="18" charset="0"/>
                <a:cs typeface="Times New Roman" pitchFamily="18" charset="0"/>
              </a:rPr>
              <a:t> in different Streams:</a:t>
            </a:r>
          </a:p>
          <a:p>
            <a:endParaRPr lang="en-US" dirty="0" smtClean="0">
              <a:latin typeface="Times New Roman" pitchFamily="18" charset="0"/>
              <a:cs typeface="Times New Roman" pitchFamily="18" charset="0"/>
            </a:endParaRPr>
          </a:p>
          <a:p>
            <a:pPr>
              <a:buNone/>
            </a:pPr>
            <a:r>
              <a:rPr lang="en-US" dirty="0" smtClean="0">
                <a:solidFill>
                  <a:srgbClr val="00B0F0"/>
                </a:solidFill>
                <a:latin typeface="Times New Roman" pitchFamily="18" charset="0"/>
                <a:cs typeface="Times New Roman" pitchFamily="18" charset="0"/>
              </a:rPr>
              <a:t>STREAMS</a:t>
            </a:r>
          </a:p>
          <a:p>
            <a:pPr>
              <a:buNone/>
            </a:pPr>
            <a:endParaRPr lang="en-US" dirty="0" smtClean="0">
              <a:solidFill>
                <a:srgbClr val="00B0F0"/>
              </a:solidFill>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Footwear Technology &amp; Management</a:t>
            </a:r>
          </a:p>
          <a:p>
            <a:pPr lvl="0"/>
            <a:r>
              <a:rPr lang="en-US" dirty="0" smtClean="0">
                <a:latin typeface="Times New Roman" pitchFamily="18" charset="0"/>
                <a:cs typeface="Times New Roman" pitchFamily="18" charset="0"/>
              </a:rPr>
              <a:t>Leather Goods and Accessories Design</a:t>
            </a:r>
          </a:p>
          <a:p>
            <a:pPr lvl="0"/>
            <a:r>
              <a:rPr lang="en-US" dirty="0" smtClean="0">
                <a:latin typeface="Times New Roman" pitchFamily="18" charset="0"/>
                <a:cs typeface="Times New Roman" pitchFamily="18" charset="0"/>
              </a:rPr>
              <a:t>Fashion Designing</a:t>
            </a:r>
          </a:p>
          <a:p>
            <a:r>
              <a:rPr lang="en-US" dirty="0" smtClean="0">
                <a:latin typeface="Times New Roman" pitchFamily="18" charset="0"/>
                <a:cs typeface="Times New Roman" pitchFamily="18" charset="0"/>
              </a:rPr>
              <a:t>Fashion Merchandising &amp; Retail Management</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GB" b="1" dirty="0" smtClean="0">
                <a:solidFill>
                  <a:srgbClr val="FF0000"/>
                </a:solidFill>
                <a:latin typeface="Times New Roman" pitchFamily="18" charset="0"/>
                <a:cs typeface="Times New Roman" pitchFamily="18" charset="0"/>
              </a:rPr>
              <a:t>FFDC, MSME, Govt. of India</a:t>
            </a:r>
            <a:endParaRPr lang="en-US" dirty="0">
              <a:solidFill>
                <a:srgbClr val="FF0000"/>
              </a:solidFill>
            </a:endParaRPr>
          </a:p>
        </p:txBody>
      </p:sp>
      <p:sp>
        <p:nvSpPr>
          <p:cNvPr id="3" name="Content Placeholder 2"/>
          <p:cNvSpPr>
            <a:spLocks noGrp="1"/>
          </p:cNvSpPr>
          <p:nvPr>
            <p:ph idx="1"/>
          </p:nvPr>
        </p:nvSpPr>
        <p:spPr>
          <a:xfrm>
            <a:off x="457200" y="1219200"/>
            <a:ext cx="8229600" cy="1066799"/>
          </a:xfrm>
        </p:spPr>
        <p:txBody>
          <a:bodyPr>
            <a:normAutofit/>
          </a:bodyPr>
          <a:lstStyle/>
          <a:p>
            <a:pPr>
              <a:buNone/>
            </a:pPr>
            <a:r>
              <a:rPr lang="en-US" sz="2800" b="1" dirty="0" smtClean="0"/>
              <a:t>Fragrance &amp; </a:t>
            </a:r>
            <a:r>
              <a:rPr lang="en-US" sz="2800" b="1" dirty="0" err="1" smtClean="0"/>
              <a:t>Flavour</a:t>
            </a:r>
            <a:r>
              <a:rPr lang="en-US" sz="2800" b="1" dirty="0" smtClean="0"/>
              <a:t> Development Centre, Ministry of MSME, Govt. of India, GT Road, </a:t>
            </a:r>
            <a:r>
              <a:rPr lang="en-US" sz="2800" b="1" dirty="0" err="1" smtClean="0"/>
              <a:t>Kannauj</a:t>
            </a:r>
            <a:r>
              <a:rPr lang="en-US" sz="2800" b="1" dirty="0" smtClean="0"/>
              <a:t> (UP)</a:t>
            </a:r>
            <a:endParaRPr lang="en-US" sz="2800" dirty="0"/>
          </a:p>
        </p:txBody>
      </p:sp>
      <p:graphicFrame>
        <p:nvGraphicFramePr>
          <p:cNvPr id="4" name="Table 3"/>
          <p:cNvGraphicFramePr>
            <a:graphicFrameLocks noGrp="1"/>
          </p:cNvGraphicFramePr>
          <p:nvPr/>
        </p:nvGraphicFramePr>
        <p:xfrm>
          <a:off x="838201" y="2438400"/>
          <a:ext cx="7391399" cy="3344954"/>
        </p:xfrm>
        <a:graphic>
          <a:graphicData uri="http://schemas.openxmlformats.org/drawingml/2006/table">
            <a:tbl>
              <a:tblPr/>
              <a:tblGrid>
                <a:gridCol w="533399"/>
                <a:gridCol w="1454700"/>
                <a:gridCol w="1129871"/>
                <a:gridCol w="3144543"/>
                <a:gridCol w="1128886"/>
              </a:tblGrid>
              <a:tr h="827810">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Sr. No.</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Programme</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Duration</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dirty="0">
                          <a:latin typeface="Times New Roman" pitchFamily="18" charset="0"/>
                          <a:ea typeface="Calibri"/>
                          <a:cs typeface="Times New Roman" pitchFamily="18" charset="0"/>
                        </a:rPr>
                        <a:t>Streams</a:t>
                      </a:r>
                      <a:endParaRPr lang="en-US" sz="1800" b="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Eligibility</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1230">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1</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Short Term Training Programme</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3 months</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Flavour, Fragrance and Cosmetic</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10nth Pass</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274">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2</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Certificate</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1 year</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Flavour, Fragrance and Cosmetic</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 ITI or 10+2</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083">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3</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Diploma</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mj-lt"/>
                        <a:buAutoNum type="arabicPeriod" startAt="2"/>
                      </a:pPr>
                      <a:r>
                        <a:rPr lang="en-US" sz="1800" b="1">
                          <a:latin typeface="Times New Roman" pitchFamily="18" charset="0"/>
                          <a:ea typeface="Calibri"/>
                          <a:cs typeface="Times New Roman" pitchFamily="18" charset="0"/>
                        </a:rPr>
                        <a:t>years</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Times New Roman" pitchFamily="18" charset="0"/>
                          <a:ea typeface="Calibri"/>
                          <a:cs typeface="Times New Roman" pitchFamily="18" charset="0"/>
                        </a:rPr>
                        <a:t>Flavour, Fragrance and Cosmetic</a:t>
                      </a:r>
                      <a:endParaRPr lang="en-US" sz="1800" b="1">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dirty="0">
                          <a:latin typeface="Times New Roman" pitchFamily="18" charset="0"/>
                          <a:ea typeface="Calibri"/>
                          <a:cs typeface="Times New Roman" pitchFamily="18" charset="0"/>
                        </a:rPr>
                        <a:t> ITI or 10+2</a:t>
                      </a:r>
                      <a:endParaRPr lang="en-US" sz="1800" b="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GB" b="1" dirty="0" smtClean="0">
                <a:solidFill>
                  <a:srgbClr val="FF0000"/>
                </a:solidFill>
                <a:latin typeface="Times New Roman" pitchFamily="18" charset="0"/>
                <a:cs typeface="Times New Roman" pitchFamily="18" charset="0"/>
              </a:rPr>
              <a:t>CIPET, Govt. of India</a:t>
            </a:r>
            <a:endParaRPr lang="en-US" dirty="0">
              <a:solidFill>
                <a:srgbClr val="FF0000"/>
              </a:solidFill>
            </a:endParaRPr>
          </a:p>
        </p:txBody>
      </p:sp>
      <p:sp>
        <p:nvSpPr>
          <p:cNvPr id="3" name="Content Placeholder 2"/>
          <p:cNvSpPr>
            <a:spLocks noGrp="1"/>
          </p:cNvSpPr>
          <p:nvPr>
            <p:ph idx="1"/>
          </p:nvPr>
        </p:nvSpPr>
        <p:spPr>
          <a:xfrm>
            <a:off x="457200" y="1295400"/>
            <a:ext cx="8229600" cy="1143000"/>
          </a:xfrm>
        </p:spPr>
        <p:txBody>
          <a:bodyPr/>
          <a:lstStyle/>
          <a:p>
            <a:pPr>
              <a:buNone/>
            </a:pPr>
            <a:r>
              <a:rPr lang="en-US" sz="2000" b="1" cap="all" dirty="0" smtClean="0">
                <a:latin typeface="Times New Roman" pitchFamily="18" charset="0"/>
                <a:cs typeface="Times New Roman" pitchFamily="18" charset="0"/>
              </a:rPr>
              <a:t>central institute of plastic engineering &amp; </a:t>
            </a:r>
            <a:r>
              <a:rPr lang="en-US" sz="2000" b="1" cap="all" dirty="0" err="1" smtClean="0">
                <a:latin typeface="Times New Roman" pitchFamily="18" charset="0"/>
                <a:cs typeface="Times New Roman" pitchFamily="18" charset="0"/>
              </a:rPr>
              <a:t>echnology</a:t>
            </a:r>
            <a:r>
              <a:rPr lang="en-US" sz="2000" b="1" cap="all" dirty="0" smtClean="0">
                <a:latin typeface="Times New Roman" pitchFamily="18" charset="0"/>
                <a:cs typeface="Times New Roman" pitchFamily="18" charset="0"/>
              </a:rPr>
              <a:t>, having its H.O. at  T.V.K. Industrial Estate </a:t>
            </a:r>
            <a:r>
              <a:rPr lang="en-US" sz="2000" b="1" cap="all" dirty="0" err="1" smtClean="0">
                <a:latin typeface="Times New Roman" pitchFamily="18" charset="0"/>
                <a:cs typeface="Times New Roman" pitchFamily="18" charset="0"/>
              </a:rPr>
              <a:t>Guindy</a:t>
            </a:r>
            <a:r>
              <a:rPr lang="en-US" sz="2000" b="1" cap="all" dirty="0" smtClean="0">
                <a:latin typeface="Times New Roman" pitchFamily="18" charset="0"/>
                <a:cs typeface="Times New Roman" pitchFamily="18" charset="0"/>
              </a:rPr>
              <a:t>, Chennai – 600 032</a:t>
            </a:r>
            <a:endParaRPr lang="en-US" sz="2000" dirty="0" smtClean="0">
              <a:latin typeface="Times New Roman" pitchFamily="18" charset="0"/>
              <a:cs typeface="Times New Roman" pitchFamily="18" charset="0"/>
            </a:endParaRPr>
          </a:p>
          <a:p>
            <a:endParaRPr lang="en-US" dirty="0"/>
          </a:p>
        </p:txBody>
      </p:sp>
      <p:graphicFrame>
        <p:nvGraphicFramePr>
          <p:cNvPr id="4" name="Table 3"/>
          <p:cNvGraphicFramePr>
            <a:graphicFrameLocks noGrp="1"/>
          </p:cNvGraphicFramePr>
          <p:nvPr/>
        </p:nvGraphicFramePr>
        <p:xfrm>
          <a:off x="762000" y="2819400"/>
          <a:ext cx="7010401" cy="3657599"/>
        </p:xfrm>
        <a:graphic>
          <a:graphicData uri="http://schemas.openxmlformats.org/drawingml/2006/table">
            <a:tbl>
              <a:tblPr/>
              <a:tblGrid>
                <a:gridCol w="408465"/>
                <a:gridCol w="1030662"/>
                <a:gridCol w="854927"/>
                <a:gridCol w="641196"/>
                <a:gridCol w="1424878"/>
                <a:gridCol w="2650273"/>
              </a:tblGrid>
              <a:tr h="834165">
                <a:tc>
                  <a:txBody>
                    <a:bodyPr/>
                    <a:lstStyle/>
                    <a:p>
                      <a:pPr marL="0" marR="0" algn="just">
                        <a:spcBef>
                          <a:spcPts val="0"/>
                        </a:spcBef>
                        <a:spcAft>
                          <a:spcPts val="0"/>
                        </a:spcAft>
                      </a:pPr>
                      <a:r>
                        <a:rPr lang="en-US" sz="1600" b="1" dirty="0">
                          <a:solidFill>
                            <a:schemeClr val="tx1"/>
                          </a:solidFill>
                          <a:latin typeface="Times New Roman"/>
                          <a:ea typeface="Calibri"/>
                        </a:rPr>
                        <a:t>Sr. No.</a:t>
                      </a:r>
                      <a:endParaRPr lang="en-US" sz="1600" b="1" dirty="0">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Programme</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Duration</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No. of Seats</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Streams</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Eligibility</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5926">
                <a:tc>
                  <a:txBody>
                    <a:bodyPr/>
                    <a:lstStyle/>
                    <a:p>
                      <a:pPr marL="0" marR="0" algn="just">
                        <a:spcBef>
                          <a:spcPts val="0"/>
                        </a:spcBef>
                        <a:spcAft>
                          <a:spcPts val="0"/>
                        </a:spcAft>
                      </a:pPr>
                      <a:r>
                        <a:rPr lang="en-US" sz="1600" b="1">
                          <a:solidFill>
                            <a:schemeClr val="tx1"/>
                          </a:solidFill>
                          <a:latin typeface="Times New Roman"/>
                          <a:ea typeface="Calibri"/>
                        </a:rPr>
                        <a:t>1</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M.Tech</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3 Years </a:t>
                      </a:r>
                      <a:endParaRPr lang="en-US" sz="1600" b="1">
                        <a:solidFill>
                          <a:schemeClr val="tx1"/>
                        </a:solidFill>
                        <a:latin typeface="Times New Roman"/>
                        <a:ea typeface="Times New Roman"/>
                      </a:endParaRPr>
                    </a:p>
                    <a:p>
                      <a:pPr marL="0" marR="0" algn="just">
                        <a:spcBef>
                          <a:spcPts val="0"/>
                        </a:spcBef>
                        <a:spcAft>
                          <a:spcPts val="0"/>
                        </a:spcAft>
                      </a:pPr>
                      <a:r>
                        <a:rPr lang="en-US" sz="1600" b="1">
                          <a:solidFill>
                            <a:schemeClr val="tx1"/>
                          </a:solidFill>
                          <a:latin typeface="Times New Roman"/>
                          <a:ea typeface="Calibri"/>
                        </a:rPr>
                        <a:t>(Part Time)</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30</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solidFill>
                            <a:schemeClr val="tx1"/>
                          </a:solidFill>
                          <a:latin typeface="Times New Roman"/>
                          <a:ea typeface="Calibri"/>
                        </a:rPr>
                        <a:t>Plastic Engineering and Technology </a:t>
                      </a:r>
                      <a:endParaRPr lang="en-US" sz="1600" b="1">
                        <a:solidFill>
                          <a:schemeClr val="tx1"/>
                        </a:solidFill>
                        <a:latin typeface="Times New Roman"/>
                        <a:ea typeface="Times New Roman"/>
                      </a:endParaRPr>
                    </a:p>
                    <a:p>
                      <a:pPr marL="0" marR="0">
                        <a:spcBef>
                          <a:spcPts val="0"/>
                        </a:spcBef>
                        <a:spcAft>
                          <a:spcPts val="0"/>
                        </a:spcAft>
                      </a:pPr>
                      <a:r>
                        <a:rPr lang="en-US" sz="1600" b="1">
                          <a:solidFill>
                            <a:schemeClr val="tx1"/>
                          </a:solidFill>
                          <a:latin typeface="Times New Roman"/>
                          <a:ea typeface="Times New Roman"/>
                        </a:rPr>
                        <a:t>Polymer Nano Technology</a:t>
                      </a:r>
                      <a:r>
                        <a:rPr lang="en-US" sz="1600" b="1">
                          <a:solidFill>
                            <a:schemeClr val="tx1"/>
                          </a:solidFill>
                          <a:latin typeface="Times New Roman"/>
                          <a:ea typeface="Calibri"/>
                        </a:rPr>
                        <a:t> </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solidFill>
                            <a:schemeClr val="tx1"/>
                          </a:solidFill>
                          <a:latin typeface="Times New Roman"/>
                          <a:ea typeface="Calibri"/>
                        </a:rPr>
                        <a:t> </a:t>
                      </a:r>
                      <a:r>
                        <a:rPr lang="en-US" sz="1600" b="1" dirty="0">
                          <a:solidFill>
                            <a:schemeClr val="tx1"/>
                          </a:solidFill>
                          <a:latin typeface="Times New Roman"/>
                          <a:ea typeface="Times New Roman"/>
                        </a:rPr>
                        <a:t>B.E./</a:t>
                      </a:r>
                      <a:r>
                        <a:rPr lang="en-US" sz="1600" b="1" dirty="0" err="1">
                          <a:solidFill>
                            <a:schemeClr val="tx1"/>
                          </a:solidFill>
                          <a:latin typeface="Times New Roman"/>
                          <a:ea typeface="Times New Roman"/>
                        </a:rPr>
                        <a:t>B.Tech</a:t>
                      </a:r>
                      <a:r>
                        <a:rPr lang="en-US" sz="1600" b="1" dirty="0">
                          <a:solidFill>
                            <a:schemeClr val="tx1"/>
                          </a:solidFill>
                          <a:latin typeface="Times New Roman"/>
                          <a:ea typeface="Times New Roman"/>
                        </a:rPr>
                        <a:t>./B.Sc. (4 Years) in </a:t>
                      </a:r>
                      <a:r>
                        <a:rPr lang="en-US" sz="1600" b="1" dirty="0" err="1">
                          <a:solidFill>
                            <a:schemeClr val="tx1"/>
                          </a:solidFill>
                          <a:latin typeface="Times New Roman"/>
                          <a:ea typeface="Times New Roman"/>
                        </a:rPr>
                        <a:t>Engg</a:t>
                      </a:r>
                      <a:r>
                        <a:rPr lang="en-US" sz="1600" b="1" dirty="0">
                          <a:solidFill>
                            <a:schemeClr val="tx1"/>
                          </a:solidFill>
                          <a:latin typeface="Times New Roman"/>
                          <a:ea typeface="Times New Roman"/>
                        </a:rPr>
                        <a:t>. in Mechanical/Chemical/Production/Polymer/Tool Engineering or M.Sc. in Polymer Science/Chemistry with specialization in Polymer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7508">
                <a:tc>
                  <a:txBody>
                    <a:bodyPr/>
                    <a:lstStyle/>
                    <a:p>
                      <a:pPr marL="0" marR="0" algn="just">
                        <a:spcBef>
                          <a:spcPts val="0"/>
                        </a:spcBef>
                        <a:spcAft>
                          <a:spcPts val="0"/>
                        </a:spcAft>
                      </a:pPr>
                      <a:r>
                        <a:rPr lang="en-US" sz="1600" b="1">
                          <a:solidFill>
                            <a:schemeClr val="tx1"/>
                          </a:solidFill>
                          <a:latin typeface="Times New Roman"/>
                          <a:ea typeface="Calibri"/>
                        </a:rPr>
                        <a:t>2.</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Ph.D</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3 Years </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a:solidFill>
                            <a:schemeClr val="tx1"/>
                          </a:solidFill>
                          <a:latin typeface="Times New Roman"/>
                          <a:ea typeface="Calibri"/>
                        </a:rPr>
                        <a:t>-</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just">
                        <a:spcBef>
                          <a:spcPts val="0"/>
                        </a:spcBef>
                        <a:spcAft>
                          <a:spcPts val="0"/>
                        </a:spcAft>
                      </a:pPr>
                      <a:r>
                        <a:rPr lang="en-US" sz="1600" b="1">
                          <a:solidFill>
                            <a:schemeClr val="tx1"/>
                          </a:solidFill>
                          <a:latin typeface="Times New Roman"/>
                          <a:ea typeface="Calibri"/>
                        </a:rPr>
                        <a:t>-</a:t>
                      </a:r>
                      <a:endParaRPr lang="en-US" sz="1600" b="1">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dirty="0" err="1">
                          <a:solidFill>
                            <a:schemeClr val="tx1"/>
                          </a:solidFill>
                          <a:latin typeface="Times New Roman"/>
                          <a:ea typeface="Calibri"/>
                        </a:rPr>
                        <a:t>M.Tech</a:t>
                      </a:r>
                      <a:r>
                        <a:rPr lang="en-US" sz="1600" b="1" dirty="0">
                          <a:solidFill>
                            <a:schemeClr val="tx1"/>
                          </a:solidFill>
                          <a:latin typeface="Times New Roman"/>
                          <a:ea typeface="Calibri"/>
                        </a:rPr>
                        <a:t> as mentioned above or PG in Science</a:t>
                      </a:r>
                      <a:endParaRPr lang="en-US" sz="1600" b="1" dirty="0">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NIELIT, Govt. of India</a:t>
            </a:r>
            <a:br>
              <a:rPr lang="en-GB" b="1" dirty="0" smtClean="0">
                <a:solidFill>
                  <a:srgbClr val="FF0000"/>
                </a:solidFill>
                <a:latin typeface="Times New Roman" pitchFamily="18" charset="0"/>
                <a:cs typeface="Times New Roman" pitchFamily="18" charset="0"/>
              </a:rPr>
            </a:b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a:bodyPr>
          <a:lstStyle/>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National Institute of Electronics and Information Technology, Dept. of Information Technology, Govt. of India</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Short Term, Certificate, Diploma, Graduate,  </a:t>
            </a:r>
            <a:r>
              <a:rPr lang="en-US" b="1" dirty="0" err="1" smtClean="0">
                <a:latin typeface="Times New Roman" pitchFamily="18" charset="0"/>
                <a:cs typeface="Times New Roman" pitchFamily="18" charset="0"/>
              </a:rPr>
              <a:t>M.Tech</a:t>
            </a:r>
            <a:r>
              <a:rPr lang="en-US" b="1" dirty="0" smtClean="0">
                <a:latin typeface="Times New Roman" pitchFamily="18" charset="0"/>
                <a:cs typeface="Times New Roman" pitchFamily="18" charset="0"/>
              </a:rPr>
              <a:t> and </a:t>
            </a:r>
            <a:r>
              <a:rPr lang="en-US" b="1" dirty="0" err="1" smtClean="0">
                <a:latin typeface="Times New Roman" pitchFamily="18" charset="0"/>
                <a:cs typeface="Times New Roman" pitchFamily="18" charset="0"/>
              </a:rPr>
              <a:t>Ph.D</a:t>
            </a:r>
            <a:r>
              <a:rPr lang="en-US" b="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249362"/>
          </a:xfrm>
        </p:spPr>
        <p:txBody>
          <a:bodyPr>
            <a:normAutofit fontScale="90000"/>
          </a:bodyPr>
          <a:lstStyle/>
          <a:p>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Institute of Apparel Management (IAM), </a:t>
            </a:r>
            <a:r>
              <a:rPr lang="en-GB" b="1" dirty="0" err="1" smtClean="0">
                <a:solidFill>
                  <a:srgbClr val="FF0000"/>
                </a:solidFill>
                <a:latin typeface="Times New Roman" pitchFamily="18" charset="0"/>
                <a:cs typeface="Times New Roman" pitchFamily="18" charset="0"/>
              </a:rPr>
              <a:t>Gurgaon</a:t>
            </a:r>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endParaRPr lang="en-US" dirty="0">
              <a:solidFill>
                <a:srgbClr val="FF0000"/>
              </a:solidFill>
            </a:endParaRPr>
          </a:p>
        </p:txBody>
      </p:sp>
      <p:sp>
        <p:nvSpPr>
          <p:cNvPr id="3" name="Content Placeholder 2"/>
          <p:cNvSpPr>
            <a:spLocks noGrp="1"/>
          </p:cNvSpPr>
          <p:nvPr>
            <p:ph idx="1"/>
          </p:nvPr>
        </p:nvSpPr>
        <p:spPr>
          <a:xfrm>
            <a:off x="457200" y="1798637"/>
            <a:ext cx="8229600" cy="4906963"/>
          </a:xfrm>
        </p:spPr>
        <p:txBody>
          <a:bodyPr>
            <a:normAutofit lnSpcReduction="10000"/>
          </a:bodyPr>
          <a:lstStyle/>
          <a:p>
            <a:r>
              <a:rPr lang="en-US" b="1" dirty="0" err="1" smtClean="0">
                <a:latin typeface="Times New Roman" pitchFamily="18" charset="0"/>
                <a:cs typeface="Times New Roman" pitchFamily="18" charset="0"/>
              </a:rPr>
              <a:t>B.Tech</a:t>
            </a:r>
            <a:r>
              <a:rPr lang="en-US" b="1" dirty="0" smtClean="0">
                <a:latin typeface="Times New Roman" pitchFamily="18" charset="0"/>
                <a:cs typeface="Times New Roman" pitchFamily="18" charset="0"/>
              </a:rPr>
              <a:t> in Fashion and Life Style Design</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MBA in Fashion, Merchandising and Marketing</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MBA (Executive)</a:t>
            </a:r>
          </a:p>
          <a:p>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Ph.D</a:t>
            </a:r>
            <a:r>
              <a:rPr lang="en-US" b="1" dirty="0" smtClean="0">
                <a:latin typeface="Times New Roman" pitchFamily="18" charset="0"/>
                <a:cs typeface="Times New Roman" pitchFamily="18" charset="0"/>
              </a:rPr>
              <a:t>  in Fashion, Merchandising and Life Style</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dirty="0" smtClean="0">
                <a:solidFill>
                  <a:srgbClr val="FF0000"/>
                </a:solidFill>
              </a:rPr>
              <a:t>CIDC, Planning Commission</a:t>
            </a:r>
            <a:endParaRPr lang="en-IN" dirty="0">
              <a:solidFill>
                <a:srgbClr val="FF0000"/>
              </a:solidFill>
            </a:endParaRPr>
          </a:p>
        </p:txBody>
      </p:sp>
      <p:sp>
        <p:nvSpPr>
          <p:cNvPr id="3" name="Content Placeholder 2"/>
          <p:cNvSpPr>
            <a:spLocks noGrp="1"/>
          </p:cNvSpPr>
          <p:nvPr>
            <p:ph idx="1"/>
          </p:nvPr>
        </p:nvSpPr>
        <p:spPr/>
        <p:txBody>
          <a:bodyPr/>
          <a:lstStyle/>
          <a:p>
            <a:pPr>
              <a:buNone/>
            </a:pPr>
            <a:r>
              <a:rPr lang="en-IN" dirty="0" smtClean="0"/>
              <a:t>Programmes to be offered</a:t>
            </a:r>
          </a:p>
          <a:p>
            <a:pPr>
              <a:buFont typeface="Arial" charset="0"/>
              <a:buChar char="•"/>
            </a:pPr>
            <a:r>
              <a:rPr lang="en-IN" dirty="0" smtClean="0"/>
              <a:t>B. Tech in Civil Engineering</a:t>
            </a:r>
          </a:p>
          <a:p>
            <a:pPr>
              <a:buFont typeface="Arial" charset="0"/>
              <a:buChar char="•"/>
            </a:pPr>
            <a:r>
              <a:rPr lang="en-IN" dirty="0" err="1" smtClean="0"/>
              <a:t>M.Tech</a:t>
            </a:r>
            <a:r>
              <a:rPr lang="en-IN" dirty="0" smtClean="0"/>
              <a:t> in Construction Technology</a:t>
            </a:r>
          </a:p>
          <a:p>
            <a:pPr>
              <a:buFont typeface="Arial" charset="0"/>
              <a:buChar char="•"/>
            </a:pPr>
            <a:r>
              <a:rPr lang="en-IN" dirty="0" smtClean="0"/>
              <a:t>M. Tech in Trenchless Technology</a:t>
            </a:r>
          </a:p>
          <a:p>
            <a:pPr>
              <a:buFont typeface="Arial" charset="0"/>
              <a:buChar char="•"/>
            </a:pPr>
            <a:r>
              <a:rPr lang="en-IN" dirty="0" smtClean="0"/>
              <a:t>M. Tech in -------------Technology</a:t>
            </a:r>
          </a:p>
          <a:p>
            <a:pPr>
              <a:buFont typeface="Arial" charset="0"/>
              <a:buChar char="•"/>
            </a:pPr>
            <a:r>
              <a:rPr lang="en-IN" dirty="0" smtClean="0"/>
              <a:t>Vocational programmes in various streams of entrepreneurship and engineering</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822920"/>
          </a:xfrm>
        </p:spPr>
        <p:txBody>
          <a:bodyPr>
            <a:normAutofit/>
          </a:bodyPr>
          <a:lstStyle/>
          <a:p>
            <a:r>
              <a:rPr lang="en-IN" sz="3200" dirty="0" smtClean="0">
                <a:solidFill>
                  <a:srgbClr val="FF0000"/>
                </a:solidFill>
                <a:latin typeface="Times New Roman" pitchFamily="18" charset="0"/>
                <a:cs typeface="Times New Roman" pitchFamily="18" charset="0"/>
              </a:rPr>
              <a:t>COLLABORATIONS ALREADY DONE</a:t>
            </a:r>
            <a:endParaRPr lang="en-IN" sz="32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81000" y="1524000"/>
            <a:ext cx="8511480" cy="4876800"/>
          </a:xfrm>
        </p:spPr>
        <p:txBody>
          <a:bodyPr>
            <a:noAutofit/>
          </a:bodyPr>
          <a:lstStyle/>
          <a:p>
            <a:pPr marL="457200" indent="-457200" algn="l">
              <a:buAutoNum type="arabicPeriod"/>
            </a:pPr>
            <a:r>
              <a:rPr lang="en-IN" sz="2000" b="1" dirty="0" smtClean="0">
                <a:solidFill>
                  <a:schemeClr val="tx1"/>
                </a:solidFill>
                <a:latin typeface="Times New Roman" pitchFamily="18" charset="0"/>
                <a:cs typeface="Times New Roman" pitchFamily="18" charset="0"/>
              </a:rPr>
              <a:t>Institute of Apparel Management, </a:t>
            </a:r>
            <a:r>
              <a:rPr lang="en-IN" sz="2000" b="1" dirty="0" err="1" smtClean="0">
                <a:solidFill>
                  <a:schemeClr val="tx1"/>
                </a:solidFill>
                <a:latin typeface="Times New Roman" pitchFamily="18" charset="0"/>
                <a:cs typeface="Times New Roman" pitchFamily="18" charset="0"/>
              </a:rPr>
              <a:t>Gurgaon</a:t>
            </a:r>
            <a:r>
              <a:rPr lang="en-IN" sz="2000" b="1" dirty="0" smtClean="0">
                <a:solidFill>
                  <a:schemeClr val="tx1"/>
                </a:solidFill>
                <a:latin typeface="Times New Roman" pitchFamily="18" charset="0"/>
                <a:cs typeface="Times New Roman" pitchFamily="18" charset="0"/>
              </a:rPr>
              <a:t>, Ministry of Textile, Govt. of India</a:t>
            </a:r>
          </a:p>
          <a:p>
            <a:pPr marL="457200" indent="-457200" algn="l">
              <a:buAutoNum type="arabicPeriod"/>
            </a:pPr>
            <a:r>
              <a:rPr lang="en-IN" sz="2000" b="1" dirty="0" smtClean="0">
                <a:solidFill>
                  <a:schemeClr val="tx1"/>
                </a:solidFill>
                <a:latin typeface="Times New Roman" pitchFamily="18" charset="0"/>
                <a:cs typeface="Times New Roman" pitchFamily="18" charset="0"/>
              </a:rPr>
              <a:t>CIDC, New Delhi, Established by Planning Commission, Govt. of India</a:t>
            </a:r>
          </a:p>
          <a:p>
            <a:pPr marL="457200" indent="-457200" algn="l">
              <a:buAutoNum type="arabicPeriod"/>
            </a:pPr>
            <a:r>
              <a:rPr lang="en-IN" sz="2000" b="1" dirty="0" smtClean="0">
                <a:solidFill>
                  <a:schemeClr val="tx1"/>
                </a:solidFill>
                <a:latin typeface="Times New Roman" pitchFamily="18" charset="0"/>
                <a:cs typeface="Times New Roman" pitchFamily="18" charset="0"/>
              </a:rPr>
              <a:t>ITDC, Govt. of India</a:t>
            </a:r>
          </a:p>
          <a:p>
            <a:pPr marL="457200" indent="-457200" algn="l">
              <a:buAutoNum type="arabicPeriod"/>
            </a:pPr>
            <a:r>
              <a:rPr lang="en-IN" sz="2000" b="1" dirty="0" smtClean="0">
                <a:solidFill>
                  <a:schemeClr val="tx1"/>
                </a:solidFill>
                <a:latin typeface="Times New Roman" pitchFamily="18" charset="0"/>
                <a:cs typeface="Times New Roman" pitchFamily="18" charset="0"/>
              </a:rPr>
              <a:t>FFDI (MSME), Govt. of India</a:t>
            </a:r>
          </a:p>
          <a:p>
            <a:pPr marL="457200" indent="-457200" algn="l">
              <a:buAutoNum type="arabicPeriod"/>
            </a:pPr>
            <a:r>
              <a:rPr lang="en-IN" sz="2000" b="1" dirty="0" smtClean="0">
                <a:solidFill>
                  <a:schemeClr val="tx1"/>
                </a:solidFill>
                <a:latin typeface="Times New Roman" pitchFamily="18" charset="0"/>
                <a:cs typeface="Times New Roman" pitchFamily="18" charset="0"/>
              </a:rPr>
              <a:t>ISLE-LET(UK), New Delhi</a:t>
            </a:r>
          </a:p>
          <a:p>
            <a:pPr marL="457200" indent="-457200" algn="l">
              <a:buAutoNum type="arabicPeriod"/>
            </a:pPr>
            <a:r>
              <a:rPr lang="en-IN" sz="2000" b="1" dirty="0" smtClean="0">
                <a:solidFill>
                  <a:schemeClr val="tx1"/>
                </a:solidFill>
                <a:latin typeface="Times New Roman" pitchFamily="18" charset="0"/>
                <a:cs typeface="Times New Roman" pitchFamily="18" charset="0"/>
              </a:rPr>
              <a:t>IFVT, </a:t>
            </a:r>
            <a:r>
              <a:rPr lang="en-IN" sz="2000" b="1" dirty="0" smtClean="0">
                <a:solidFill>
                  <a:schemeClr val="tx1"/>
                </a:solidFill>
                <a:latin typeface="Times New Roman" pitchFamily="18" charset="0"/>
                <a:cs typeface="Times New Roman" pitchFamily="18" charset="0"/>
              </a:rPr>
              <a:t>Mumbai</a:t>
            </a:r>
            <a:endParaRPr lang="en-IN" sz="20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822920"/>
          </a:xfrm>
        </p:spPr>
        <p:txBody>
          <a:bodyPr>
            <a:normAutofit/>
          </a:bodyPr>
          <a:lstStyle/>
          <a:p>
            <a:r>
              <a:rPr lang="en-IN" sz="3200" dirty="0" smtClean="0">
                <a:solidFill>
                  <a:srgbClr val="FF0000"/>
                </a:solidFill>
                <a:latin typeface="Times New Roman" pitchFamily="18" charset="0"/>
                <a:cs typeface="Times New Roman" pitchFamily="18" charset="0"/>
              </a:rPr>
              <a:t>COLLABORATIONS  UNDER PROGRESS</a:t>
            </a:r>
            <a:endParaRPr lang="en-IN" sz="32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81000" y="1524000"/>
            <a:ext cx="8511480" cy="4876800"/>
          </a:xfrm>
        </p:spPr>
        <p:txBody>
          <a:bodyPr>
            <a:noAutofit/>
          </a:bodyPr>
          <a:lstStyle/>
          <a:p>
            <a:pPr marL="457200" indent="-457200" algn="l">
              <a:buAutoNum type="arabicPeriod"/>
            </a:pPr>
            <a:r>
              <a:rPr lang="en-IN" sz="2000" b="1" dirty="0" smtClean="0">
                <a:solidFill>
                  <a:schemeClr val="tx1"/>
                </a:solidFill>
                <a:latin typeface="Times New Roman" pitchFamily="18" charset="0"/>
                <a:cs typeface="Times New Roman" pitchFamily="18" charset="0"/>
              </a:rPr>
              <a:t>SITRAIN (SIEMEN’s) Centre, </a:t>
            </a:r>
            <a:r>
              <a:rPr lang="en-IN" sz="2000" b="1" dirty="0" err="1" smtClean="0">
                <a:solidFill>
                  <a:schemeClr val="tx1"/>
                </a:solidFill>
                <a:latin typeface="Times New Roman" pitchFamily="18" charset="0"/>
                <a:cs typeface="Times New Roman" pitchFamily="18" charset="0"/>
              </a:rPr>
              <a:t>Panchkula</a:t>
            </a:r>
            <a:endParaRPr lang="en-IN" sz="2000" b="1" dirty="0" smtClean="0">
              <a:solidFill>
                <a:schemeClr val="tx1"/>
              </a:solidFill>
              <a:latin typeface="Times New Roman" pitchFamily="18" charset="0"/>
              <a:cs typeface="Times New Roman" pitchFamily="18" charset="0"/>
            </a:endParaRPr>
          </a:p>
          <a:p>
            <a:pPr marL="457200" indent="-457200" algn="l">
              <a:buAutoNum type="arabicPeriod"/>
            </a:pPr>
            <a:r>
              <a:rPr lang="en-IN" sz="2000" b="1" dirty="0" smtClean="0">
                <a:solidFill>
                  <a:schemeClr val="tx1"/>
                </a:solidFill>
                <a:latin typeface="Times New Roman" pitchFamily="18" charset="0"/>
                <a:cs typeface="Times New Roman" pitchFamily="18" charset="0"/>
              </a:rPr>
              <a:t>FDDI, Govt. of India</a:t>
            </a:r>
          </a:p>
          <a:p>
            <a:pPr marL="457200" indent="-457200" algn="l">
              <a:buAutoNum type="arabicPeriod"/>
            </a:pPr>
            <a:r>
              <a:rPr lang="en-IN" sz="2000" b="1" dirty="0" smtClean="0">
                <a:solidFill>
                  <a:schemeClr val="tx1"/>
                </a:solidFill>
                <a:latin typeface="Times New Roman" pitchFamily="18" charset="0"/>
                <a:cs typeface="Times New Roman" pitchFamily="18" charset="0"/>
              </a:rPr>
              <a:t>CDOS, Govt. of Rajasthan</a:t>
            </a:r>
          </a:p>
          <a:p>
            <a:pPr marL="457200" indent="-457200" algn="l">
              <a:buAutoNum type="arabicPeriod"/>
            </a:pPr>
            <a:r>
              <a:rPr lang="en-IN" sz="2000" b="1" dirty="0" smtClean="0">
                <a:solidFill>
                  <a:schemeClr val="tx1"/>
                </a:solidFill>
                <a:latin typeface="Times New Roman" pitchFamily="18" charset="0"/>
                <a:cs typeface="Times New Roman" pitchFamily="18" charset="0"/>
              </a:rPr>
              <a:t> NIELT, Govt. of India</a:t>
            </a:r>
          </a:p>
          <a:p>
            <a:pPr marL="457200" indent="-457200" algn="l">
              <a:buAutoNum type="arabicPeriod"/>
            </a:pPr>
            <a:r>
              <a:rPr lang="en-IN" sz="2000" b="1" dirty="0" smtClean="0">
                <a:solidFill>
                  <a:schemeClr val="tx1"/>
                </a:solidFill>
                <a:latin typeface="Times New Roman" pitchFamily="18" charset="0"/>
                <a:cs typeface="Times New Roman" pitchFamily="18" charset="0"/>
              </a:rPr>
              <a:t>CIPET, Govt. of </a:t>
            </a:r>
            <a:r>
              <a:rPr lang="en-IN" sz="2000" b="1" dirty="0" smtClean="0">
                <a:solidFill>
                  <a:schemeClr val="tx1"/>
                </a:solidFill>
                <a:latin typeface="Times New Roman" pitchFamily="18" charset="0"/>
                <a:cs typeface="Times New Roman" pitchFamily="18" charset="0"/>
              </a:rPr>
              <a:t>India</a:t>
            </a:r>
            <a:endParaRPr lang="en-IN" sz="20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FF0000"/>
                </a:solidFill>
                <a:latin typeface="Times New Roman" pitchFamily="18" charset="0"/>
                <a:cs typeface="Times New Roman" pitchFamily="18" charset="0"/>
              </a:rPr>
              <a:t>MU-ISLE-LET (UK)</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eaLnBrk="0" hangingPunct="0"/>
            <a:r>
              <a:rPr lang="en-US" b="1" dirty="0" smtClean="0">
                <a:solidFill>
                  <a:srgbClr val="000000"/>
                </a:solidFill>
                <a:latin typeface="Times New Roman" pitchFamily="18" charset="0"/>
                <a:cs typeface="Times New Roman" pitchFamily="18" charset="0"/>
              </a:rPr>
              <a:t>Indian Society of Lighting Engineers (ISLE) was founded in 1984 and is the apex body of lighting practitioners engaged in the promotion of the Science, Technology and the Art of Lighting in India.</a:t>
            </a:r>
          </a:p>
          <a:p>
            <a:pPr algn="just" eaLnBrk="0" hangingPunct="0"/>
            <a:endParaRPr lang="en-US" b="1" dirty="0" smtClean="0">
              <a:solidFill>
                <a:srgbClr val="000000"/>
              </a:solidFill>
              <a:latin typeface="Times New Roman" pitchFamily="18" charset="0"/>
              <a:cs typeface="Times New Roman" pitchFamily="18" charset="0"/>
            </a:endParaRPr>
          </a:p>
          <a:p>
            <a:pPr algn="just" eaLnBrk="0" hangingPunct="0"/>
            <a:r>
              <a:rPr lang="en-US" b="1" dirty="0" smtClean="0">
                <a:solidFill>
                  <a:srgbClr val="000000"/>
                </a:solidFill>
                <a:latin typeface="Times New Roman" pitchFamily="18" charset="0"/>
                <a:cs typeface="Times New Roman" pitchFamily="18" charset="0"/>
              </a:rPr>
              <a:t>Lighting Education Trust (LET) was established in 1995 in the UK as a charitable trust which is the joint undertaking between the Chartered Institution of Building Services Engineers (CIBSE)  and the Institution of Lighting Engineers.</a:t>
            </a:r>
            <a:endParaRPr lang="en-US" b="1"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About Advance Certificate and Diploma </a:t>
            </a:r>
            <a:r>
              <a:rPr lang="en-US" b="1" dirty="0" err="1" smtClean="0">
                <a:solidFill>
                  <a:srgbClr val="FF0000"/>
                </a:solidFill>
                <a:latin typeface="Times New Roman" pitchFamily="18" charset="0"/>
                <a:cs typeface="Times New Roman" pitchFamily="18" charset="0"/>
              </a:rPr>
              <a:t>Programmes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b="1" dirty="0" smtClean="0">
                <a:solidFill>
                  <a:srgbClr val="000000"/>
                </a:solidFill>
                <a:latin typeface="Times New Roman" pitchFamily="18" charset="0"/>
                <a:cs typeface="Times New Roman" pitchFamily="18" charset="0"/>
              </a:rPr>
              <a:t>The proposed </a:t>
            </a:r>
            <a:r>
              <a:rPr lang="en-US" b="1" dirty="0" err="1" smtClean="0">
                <a:solidFill>
                  <a:srgbClr val="000000"/>
                </a:solidFill>
                <a:latin typeface="Times New Roman" pitchFamily="18" charset="0"/>
                <a:cs typeface="Times New Roman" pitchFamily="18" charset="0"/>
              </a:rPr>
              <a:t>programmes</a:t>
            </a:r>
            <a:r>
              <a:rPr lang="en-US" b="1" dirty="0" smtClean="0">
                <a:solidFill>
                  <a:srgbClr val="000000"/>
                </a:solidFill>
                <a:latin typeface="Times New Roman" pitchFamily="18" charset="0"/>
                <a:cs typeface="Times New Roman" pitchFamily="18" charset="0"/>
              </a:rPr>
              <a:t> on Energy and Lighting Technology are the outcome of the joint </a:t>
            </a:r>
            <a:r>
              <a:rPr lang="en-US" b="1" dirty="0" err="1" smtClean="0">
                <a:solidFill>
                  <a:srgbClr val="000000"/>
                </a:solidFill>
                <a:latin typeface="Times New Roman" pitchFamily="18" charset="0"/>
                <a:cs typeface="Times New Roman" pitchFamily="18" charset="0"/>
              </a:rPr>
              <a:t>MoU</a:t>
            </a:r>
            <a:r>
              <a:rPr lang="en-US" b="1" dirty="0" smtClean="0">
                <a:solidFill>
                  <a:srgbClr val="000000"/>
                </a:solidFill>
                <a:latin typeface="Times New Roman" pitchFamily="18" charset="0"/>
                <a:cs typeface="Times New Roman" pitchFamily="18" charset="0"/>
              </a:rPr>
              <a:t> signed by the </a:t>
            </a:r>
            <a:r>
              <a:rPr lang="en-US" b="1" dirty="0" err="1" smtClean="0">
                <a:solidFill>
                  <a:srgbClr val="000000"/>
                </a:solidFill>
                <a:latin typeface="Times New Roman" pitchFamily="18" charset="0"/>
                <a:cs typeface="Times New Roman" pitchFamily="18" charset="0"/>
              </a:rPr>
              <a:t>Mewar</a:t>
            </a:r>
            <a:r>
              <a:rPr lang="en-US" b="1" dirty="0" smtClean="0">
                <a:solidFill>
                  <a:srgbClr val="000000"/>
                </a:solidFill>
                <a:latin typeface="Times New Roman" pitchFamily="18" charset="0"/>
                <a:cs typeface="Times New Roman" pitchFamily="18" charset="0"/>
              </a:rPr>
              <a:t> University with ISLE-LET (UK) on April 13, 2012.</a:t>
            </a:r>
          </a:p>
          <a:p>
            <a:pPr algn="just"/>
            <a:endParaRPr lang="en-US" b="1" dirty="0" smtClean="0">
              <a:solidFill>
                <a:srgbClr val="000000"/>
              </a:solidFill>
              <a:latin typeface="Times New Roman" pitchFamily="18" charset="0"/>
              <a:cs typeface="Times New Roman" pitchFamily="18" charset="0"/>
            </a:endParaRPr>
          </a:p>
          <a:p>
            <a:pPr algn="just"/>
            <a:r>
              <a:rPr lang="en-US" b="1" dirty="0" smtClean="0">
                <a:solidFill>
                  <a:srgbClr val="000000"/>
                </a:solidFill>
                <a:latin typeface="Times New Roman" pitchFamily="18" charset="0"/>
                <a:cs typeface="Times New Roman" pitchFamily="18" charset="0"/>
              </a:rPr>
              <a:t>Under this </a:t>
            </a:r>
            <a:r>
              <a:rPr lang="en-US" b="1" dirty="0" err="1" smtClean="0">
                <a:solidFill>
                  <a:srgbClr val="000000"/>
                </a:solidFill>
                <a:latin typeface="Times New Roman" pitchFamily="18" charset="0"/>
                <a:cs typeface="Times New Roman" pitchFamily="18" charset="0"/>
              </a:rPr>
              <a:t>MoU</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Mewar</a:t>
            </a:r>
            <a:r>
              <a:rPr lang="en-US" b="1" dirty="0" smtClean="0">
                <a:solidFill>
                  <a:srgbClr val="000000"/>
                </a:solidFill>
                <a:latin typeface="Times New Roman" pitchFamily="18" charset="0"/>
                <a:cs typeface="Times New Roman" pitchFamily="18" charset="0"/>
              </a:rPr>
              <a:t> University will launch Advance Certificate and Diploma in Energy and Lighting Technology in first phase.</a:t>
            </a:r>
            <a:endParaRPr lang="en-US" b="1" dirty="0" smtClean="0">
              <a:latin typeface="Times New Roman" pitchFamily="18" charset="0"/>
              <a:cs typeface="Times New Roman" pitchFamily="18" charset="0"/>
            </a:endParaRPr>
          </a:p>
          <a:p>
            <a:pPr algn="just"/>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solidFill>
                  <a:srgbClr val="FF0000"/>
                </a:solidFill>
              </a:rPr>
              <a:t>Advance Certificate  in  Energy and Lighting Technology (ACELT)</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b="1" dirty="0" smtClean="0">
                <a:latin typeface="Times New Roman" pitchFamily="18" charset="0"/>
                <a:cs typeface="Times New Roman" pitchFamily="18" charset="0"/>
              </a:rPr>
              <a:t>Eligibility for Admission: </a:t>
            </a:r>
            <a:r>
              <a:rPr lang="en-US" dirty="0" smtClean="0">
                <a:latin typeface="Times New Roman" pitchFamily="18" charset="0"/>
                <a:cs typeface="Times New Roman" pitchFamily="18" charset="0"/>
              </a:rPr>
              <a:t>The Advance Certificate in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Energy and</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Lighting Technology (ACELT) is an inter-disciplinary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 candidate for being eligible for admission to the ACELT may be a candidate who has passed 10+2 with PCM or </a:t>
            </a:r>
            <a:r>
              <a:rPr lang="en-US" dirty="0" err="1" smtClean="0">
                <a:latin typeface="Times New Roman" pitchFamily="18" charset="0"/>
                <a:cs typeface="Times New Roman" pitchFamily="18" charset="0"/>
              </a:rPr>
              <a:t>purusing</a:t>
            </a:r>
            <a:r>
              <a:rPr lang="en-US" dirty="0" smtClean="0">
                <a:latin typeface="Times New Roman" pitchFamily="18" charset="0"/>
                <a:cs typeface="Times New Roman" pitchFamily="18" charset="0"/>
              </a:rPr>
              <a:t> Diploma or  </a:t>
            </a:r>
            <a:r>
              <a:rPr lang="en-US" dirty="0" err="1" smtClean="0">
                <a:latin typeface="Times New Roman" pitchFamily="18" charset="0"/>
                <a:cs typeface="Times New Roman" pitchFamily="18" charset="0"/>
              </a:rPr>
              <a:t>B.Tech</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M.Tech</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M.Sc</a:t>
            </a:r>
            <a:r>
              <a:rPr lang="en-US" dirty="0" smtClean="0">
                <a:latin typeface="Times New Roman" pitchFamily="18" charset="0"/>
                <a:cs typeface="Times New Roman" pitchFamily="18" charset="0"/>
              </a:rPr>
              <a:t> or equivalent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can do this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seperately</a:t>
            </a:r>
            <a:r>
              <a:rPr lang="en-US" dirty="0" smtClean="0">
                <a:latin typeface="Times New Roman" pitchFamily="18" charset="0"/>
                <a:cs typeface="Times New Roman" pitchFamily="18" charset="0"/>
              </a:rPr>
              <a:t> or concurrently with their ongoing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 This will be much needed value addition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 and open new windows for their employment in the lighting industry under flexible dual degree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as recommended by UGC.</a:t>
            </a:r>
          </a:p>
          <a:p>
            <a:pPr>
              <a:buNone/>
            </a:pP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Duration of the </a:t>
            </a:r>
            <a:r>
              <a:rPr lang="en-US" b="1" dirty="0" err="1" smtClean="0">
                <a:latin typeface="Times New Roman" pitchFamily="18" charset="0"/>
                <a:cs typeface="Times New Roman" pitchFamily="18" charset="0"/>
              </a:rPr>
              <a:t>Programme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normal duration of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shall be two Semesters.   The  duration  may be extended up to four semesters with the approval of the Vice-Chancellor.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FF0000"/>
                </a:solidFill>
                <a:latin typeface="Times New Roman" pitchFamily="18" charset="0"/>
                <a:cs typeface="Times New Roman" pitchFamily="18" charset="0"/>
              </a:rPr>
              <a:t>Overview of the </a:t>
            </a:r>
            <a:r>
              <a:rPr lang="en-US" b="1" dirty="0" err="1" smtClean="0">
                <a:solidFill>
                  <a:srgbClr val="FF0000"/>
                </a:solidFill>
                <a:latin typeface="Times New Roman" pitchFamily="18" charset="0"/>
                <a:cs typeface="Times New Roman" pitchFamily="18" charset="0"/>
              </a:rPr>
              <a:t>Programme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defRPr/>
            </a:pPr>
            <a:r>
              <a:rPr lang="en-US" dirty="0" smtClean="0">
                <a:latin typeface="Times New Roman" pitchFamily="18" charset="0"/>
                <a:cs typeface="Times New Roman" pitchFamily="18" charset="0"/>
              </a:rPr>
              <a:t>The ACELT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seeks to provide more accessible and quality education and practical training to lighting personnel to meet the real work needs of manufacturing/ production industry and prepare them for the modern techniques, latest technologies, markets and employment patterns. </a:t>
            </a:r>
          </a:p>
          <a:p>
            <a:pPr algn="just">
              <a:defRPr/>
            </a:pPr>
            <a:endParaRPr lang="en-US" dirty="0" smtClean="0">
              <a:latin typeface="Times New Roman" pitchFamily="18" charset="0"/>
              <a:cs typeface="Times New Roman" pitchFamily="18" charset="0"/>
            </a:endParaRPr>
          </a:p>
          <a:p>
            <a:pPr algn="just">
              <a:defRPr/>
            </a:pPr>
            <a:r>
              <a:rPr lang="en-US" dirty="0" smtClean="0">
                <a:latin typeface="Times New Roman" pitchFamily="18" charset="0"/>
                <a:cs typeface="Times New Roman" pitchFamily="18" charset="0"/>
              </a:rPr>
              <a:t>This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has been designed to enhance quality and productivity of the personnel in the area of lighting and energy savings.</a:t>
            </a:r>
          </a:p>
          <a:p>
            <a:pPr algn="just">
              <a:defRPr/>
            </a:pPr>
            <a:endParaRPr lang="en-US" dirty="0" smtClean="0">
              <a:latin typeface="Times New Roman" pitchFamily="18" charset="0"/>
              <a:cs typeface="Times New Roman" pitchFamily="18" charset="0"/>
            </a:endParaRPr>
          </a:p>
          <a:p>
            <a:pPr algn="just">
              <a:defRPr/>
            </a:pPr>
            <a:r>
              <a:rPr lang="en-US" dirty="0" smtClean="0">
                <a:latin typeface="Times New Roman" pitchFamily="18" charset="0"/>
                <a:cs typeface="Times New Roman" pitchFamily="18" charset="0"/>
              </a:rPr>
              <a:t>The ACELT is of 28 credits and comprises of 4courses and industrial visit in second semester.</a:t>
            </a:r>
          </a:p>
          <a:p>
            <a:pPr algn="just">
              <a:defRPr/>
            </a:pPr>
            <a:endParaRPr lang="en-US" dirty="0" smtClean="0">
              <a:latin typeface="Times New Roman" pitchFamily="18" charset="0"/>
              <a:cs typeface="Times New Roman" pitchFamily="18" charset="0"/>
            </a:endParaRPr>
          </a:p>
          <a:p>
            <a:pPr algn="just">
              <a:defRPr/>
            </a:pPr>
            <a:r>
              <a:rPr lang="en-US" dirty="0" smtClean="0">
                <a:latin typeface="Times New Roman" pitchFamily="18" charset="0"/>
                <a:cs typeface="Times New Roman" pitchFamily="18" charset="0"/>
              </a:rPr>
              <a:t>A student has to obtain at least 40 % marks to pass the examination (both internal and external examination separately) for all the courses specified in the scheme of the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COURSE STRUCTURE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r>
              <a:rPr lang="en-US" b="1" dirty="0" smtClean="0">
                <a:latin typeface="Times New Roman" pitchFamily="18" charset="0"/>
                <a:cs typeface="Times New Roman" pitchFamily="18" charset="0"/>
              </a:rPr>
              <a:t>First Semester Courses:</a:t>
            </a:r>
          </a:p>
          <a:p>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ACELT-101: Fundamentals of Vision and Lighting Technology (4 credits)</a:t>
            </a:r>
          </a:p>
          <a:p>
            <a:r>
              <a:rPr lang="en-US" b="1" dirty="0" smtClean="0">
                <a:latin typeface="Times New Roman" pitchFamily="18" charset="0"/>
                <a:cs typeface="Times New Roman" pitchFamily="18" charset="0"/>
              </a:rPr>
              <a:t>ACELT-102: Fundamentals of Photometry (4 credits)</a:t>
            </a:r>
          </a:p>
          <a:p>
            <a:r>
              <a:rPr lang="en-US" b="1" dirty="0" smtClean="0">
                <a:latin typeface="Times New Roman" pitchFamily="18" charset="0"/>
                <a:cs typeface="Times New Roman" pitchFamily="18" charset="0"/>
              </a:rPr>
              <a:t>ACELT-103: Fundamentals of Energy and Lighting Management (4 credits)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Second Semester Courses:</a:t>
            </a:r>
          </a:p>
          <a:p>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ACELT-201: Light Auditing and Lighting Measurement Lab (2 credits)</a:t>
            </a:r>
          </a:p>
          <a:p>
            <a:r>
              <a:rPr lang="en-US" b="1" dirty="0" smtClean="0">
                <a:latin typeface="Times New Roman" pitchFamily="18" charset="0"/>
                <a:cs typeface="Times New Roman" pitchFamily="18" charset="0"/>
              </a:rPr>
              <a:t>ACELT-202: Green Building and Day Lighting (4 credits)</a:t>
            </a:r>
          </a:p>
          <a:p>
            <a:r>
              <a:rPr lang="en-US" b="1" dirty="0" smtClean="0">
                <a:latin typeface="Times New Roman" pitchFamily="18" charset="0"/>
                <a:cs typeface="Times New Roman" pitchFamily="18" charset="0"/>
              </a:rPr>
              <a:t>ACELT-203: Integrated Lighting Design (4 credits)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ACELT-301: Industrial Training (6 credits): There will be in plant training in lighting and energy industry for 45 days during vacation.</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Fee of the </a:t>
            </a:r>
            <a:r>
              <a:rPr lang="en-US" b="1" dirty="0" err="1" smtClean="0">
                <a:latin typeface="Times New Roman" pitchFamily="18" charset="0"/>
                <a:cs typeface="Times New Roman" pitchFamily="18" charset="0"/>
              </a:rPr>
              <a:t>Programme</a:t>
            </a:r>
            <a:r>
              <a:rPr lang="en-US"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The fee of the </a:t>
            </a:r>
            <a:r>
              <a:rPr lang="en-US" b="1" dirty="0" err="1" smtClean="0">
                <a:latin typeface="Times New Roman" pitchFamily="18" charset="0"/>
                <a:cs typeface="Times New Roman" pitchFamily="18" charset="0"/>
              </a:rPr>
              <a:t>programme</a:t>
            </a:r>
            <a:r>
              <a:rPr lang="en-US" b="1" dirty="0" smtClean="0">
                <a:latin typeface="Times New Roman" pitchFamily="18" charset="0"/>
                <a:cs typeface="Times New Roman" pitchFamily="18" charset="0"/>
              </a:rPr>
              <a:t> is Rs. 7500 per semester.</a:t>
            </a:r>
          </a:p>
          <a:p>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latin typeface="Times New Roman" pitchFamily="18" charset="0"/>
                <a:cs typeface="Times New Roman" pitchFamily="18" charset="0"/>
              </a:rPr>
              <a:t/>
            </a:r>
            <a:br>
              <a:rPr lang="en-US" sz="3600" b="1" dirty="0" smtClean="0">
                <a:solidFill>
                  <a:srgbClr val="FF0000"/>
                </a:solidFill>
                <a:latin typeface="Times New Roman" pitchFamily="18" charset="0"/>
                <a:cs typeface="Times New Roman" pitchFamily="18" charset="0"/>
              </a:rPr>
            </a:br>
            <a:r>
              <a:rPr lang="en-US" sz="3600" b="1" dirty="0" smtClean="0">
                <a:solidFill>
                  <a:srgbClr val="FF0000"/>
                </a:solidFill>
                <a:latin typeface="Times New Roman" pitchFamily="18" charset="0"/>
                <a:cs typeface="Times New Roman" pitchFamily="18" charset="0"/>
              </a:rPr>
              <a:t>Diploma in  Energy and Lighting Technology (DLT)</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lgn="just"/>
            <a:r>
              <a:rPr lang="en-US" b="1" dirty="0" smtClean="0">
                <a:latin typeface="Times New Roman" pitchFamily="18" charset="0"/>
                <a:cs typeface="Times New Roman" pitchFamily="18" charset="0"/>
              </a:rPr>
              <a:t>Eligibility for Admission: </a:t>
            </a:r>
            <a:r>
              <a:rPr lang="en-US" dirty="0" smtClean="0">
                <a:latin typeface="Times New Roman" pitchFamily="18" charset="0"/>
                <a:cs typeface="Times New Roman" pitchFamily="18" charset="0"/>
              </a:rPr>
              <a:t>The Diploma in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Energy and Lighting Technology (DLT) is an inter-disciplinary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 candidate for being eligible for admission to the DLT may be a candidate who has passed 10+2 with PCM or ACELT or </a:t>
            </a:r>
            <a:r>
              <a:rPr lang="en-US" dirty="0" err="1" smtClean="0">
                <a:latin typeface="Times New Roman" pitchFamily="18" charset="0"/>
                <a:cs typeface="Times New Roman" pitchFamily="18" charset="0"/>
              </a:rPr>
              <a:t>purusing</a:t>
            </a:r>
            <a:r>
              <a:rPr lang="en-US" dirty="0" smtClean="0">
                <a:latin typeface="Times New Roman" pitchFamily="18" charset="0"/>
                <a:cs typeface="Times New Roman" pitchFamily="18" charset="0"/>
              </a:rPr>
              <a:t> Diploma or  </a:t>
            </a:r>
            <a:r>
              <a:rPr lang="en-US" dirty="0" err="1" smtClean="0">
                <a:latin typeface="Times New Roman" pitchFamily="18" charset="0"/>
                <a:cs typeface="Times New Roman" pitchFamily="18" charset="0"/>
              </a:rPr>
              <a:t>B.Tech</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M.Tech</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M.Sc</a:t>
            </a:r>
            <a:r>
              <a:rPr lang="en-US" dirty="0" smtClean="0">
                <a:latin typeface="Times New Roman" pitchFamily="18" charset="0"/>
                <a:cs typeface="Times New Roman" pitchFamily="18" charset="0"/>
              </a:rPr>
              <a:t> or equivalent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 or their </a:t>
            </a:r>
            <a:r>
              <a:rPr lang="en-US" dirty="0" err="1" smtClean="0">
                <a:latin typeface="Times New Roman" pitchFamily="18" charset="0"/>
                <a:cs typeface="Times New Roman" pitchFamily="18" charset="0"/>
              </a:rPr>
              <a:t>equivelent</a:t>
            </a:r>
            <a:r>
              <a:rPr lang="en-US" dirty="0" smtClean="0">
                <a:latin typeface="Times New Roman" pitchFamily="18" charset="0"/>
                <a:cs typeface="Times New Roman" pitchFamily="18" charset="0"/>
              </a:rPr>
              <a:t>. They can do this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concurrently with their ongoing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 This will be much needed value addition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 and open new windows for their employment in the lighting industry under flexible dual degree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as recommended by UGC.</a:t>
            </a:r>
          </a:p>
          <a:p>
            <a:pPr algn="just">
              <a:buNone/>
            </a:pPr>
            <a:r>
              <a:rPr lang="en-US" dirty="0" smtClean="0">
                <a:latin typeface="Times New Roman" pitchFamily="18" charset="0"/>
                <a:cs typeface="Times New Roman" pitchFamily="18" charset="0"/>
              </a:rPr>
              <a:t> </a:t>
            </a:r>
          </a:p>
          <a:p>
            <a:pPr algn="just"/>
            <a:r>
              <a:rPr lang="en-US" b="1" dirty="0" smtClean="0">
                <a:latin typeface="Times New Roman" pitchFamily="18" charset="0"/>
                <a:cs typeface="Times New Roman" pitchFamily="18" charset="0"/>
              </a:rPr>
              <a:t>Overview of the </a:t>
            </a:r>
            <a:r>
              <a:rPr lang="en-US" b="1" dirty="0" err="1" smtClean="0">
                <a:latin typeface="Times New Roman" pitchFamily="18" charset="0"/>
                <a:cs typeface="Times New Roman" pitchFamily="18" charset="0"/>
              </a:rPr>
              <a:t>Programme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consists of a mix of energy courses and lighting science courses. The idea is that a student should get an advance knowledge of energy, energy audit techniques, lighting audit and science technology and latest developments in the area. The normal duration of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shall be two years (four Semesters).   The  duration  of the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is extendable up to three years with approval of the Vice-Chancellor of the University.</a:t>
            </a:r>
          </a:p>
          <a:p>
            <a:pPr algn="just"/>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TotalTime>
  <Words>1113</Words>
  <Application>Microsoft Office PowerPoint</Application>
  <PresentationFormat>On-screen Show (4:3)</PresentationFormat>
  <Paragraphs>185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OBJECTIVES OF MEWAR UNIVERSITY COLLABORATIONS</vt:lpstr>
      <vt:lpstr>COLLABORATIONS ALREADY DONE</vt:lpstr>
      <vt:lpstr>COLLABORATIONS  UNDER PROGRESS</vt:lpstr>
      <vt:lpstr>MU-ISLE-LET (UK)</vt:lpstr>
      <vt:lpstr>About Advance Certificate and Diploma Programmes</vt:lpstr>
      <vt:lpstr>Advance Certificate  in  Energy and Lighting Technology (ACELT)</vt:lpstr>
      <vt:lpstr>Overview of the Programme</vt:lpstr>
      <vt:lpstr>COURSE STRUCTURE</vt:lpstr>
      <vt:lpstr> Diploma in  Energy and Lighting Technology (DLT) </vt:lpstr>
      <vt:lpstr>DLT STRUCTURE</vt:lpstr>
      <vt:lpstr> IFVT Mumbai </vt:lpstr>
      <vt:lpstr>ITDC, Govt. of India</vt:lpstr>
      <vt:lpstr>Footwear Design &amp; Development Institute (FDDI) , Govt. of India</vt:lpstr>
      <vt:lpstr>FFDC, MSME, Govt. of India</vt:lpstr>
      <vt:lpstr>CIPET, Govt. of India</vt:lpstr>
      <vt:lpstr> NIELIT, Govt. of India </vt:lpstr>
      <vt:lpstr> Institute of Apparel Management (IAM), Gurgaon </vt:lpstr>
      <vt:lpstr>CIDC, Planning Commission</vt:lpstr>
    </vt:vector>
  </TitlesOfParts>
  <Company>MANAGEMENT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MGBSCLIISYS-20</dc:creator>
  <cp:lastModifiedBy>MU</cp:lastModifiedBy>
  <cp:revision>55</cp:revision>
  <dcterms:created xsi:type="dcterms:W3CDTF">2012-07-18T10:27:21Z</dcterms:created>
  <dcterms:modified xsi:type="dcterms:W3CDTF">2012-09-21T06:49:37Z</dcterms:modified>
</cp:coreProperties>
</file>